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1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745FE5-CD1F-4493-8E08-0E9F36D5947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B31709-AFE5-4425-B4F8-E0125D3CA585}">
      <dgm:prSet phldrT="[Текст]" custT="1"/>
      <dgm:spPr/>
      <dgm:t>
        <a:bodyPr/>
        <a:lstStyle/>
        <a:p>
          <a:r>
            <a:rPr lang="ru-RU" sz="2400" dirty="0" smtClean="0"/>
            <a:t>Директор – Задачи: 3, 4</a:t>
          </a:r>
          <a:endParaRPr lang="ru-RU" sz="2400" dirty="0"/>
        </a:p>
      </dgm:t>
    </dgm:pt>
    <dgm:pt modelId="{831E4082-8748-4D99-B07D-F74BE02E1832}" type="parTrans" cxnId="{8B589FD2-E02B-4742-B1DB-8C91D4B6C599}">
      <dgm:prSet/>
      <dgm:spPr/>
      <dgm:t>
        <a:bodyPr/>
        <a:lstStyle/>
        <a:p>
          <a:endParaRPr lang="ru-RU" sz="2400"/>
        </a:p>
      </dgm:t>
    </dgm:pt>
    <dgm:pt modelId="{B98BB287-7CAE-4886-B7FC-959D6EE42146}" type="sibTrans" cxnId="{8B589FD2-E02B-4742-B1DB-8C91D4B6C599}">
      <dgm:prSet/>
      <dgm:spPr/>
      <dgm:t>
        <a:bodyPr/>
        <a:lstStyle/>
        <a:p>
          <a:endParaRPr lang="ru-RU" sz="2400"/>
        </a:p>
      </dgm:t>
    </dgm:pt>
    <dgm:pt modelId="{B69E0BBA-C753-47C5-A0C6-C38712E235FE}">
      <dgm:prSet phldrT="[Текст]" custT="1"/>
      <dgm:spPr/>
      <dgm:t>
        <a:bodyPr/>
        <a:lstStyle/>
        <a:p>
          <a:r>
            <a:rPr lang="ru-RU" sz="2400" dirty="0" smtClean="0"/>
            <a:t>Заместитель директора по научной работе – Задачи: 6, 9</a:t>
          </a:r>
          <a:endParaRPr lang="ru-RU" sz="2400" dirty="0"/>
        </a:p>
      </dgm:t>
    </dgm:pt>
    <dgm:pt modelId="{B76D5C97-776A-4763-9C48-48666C9FE4C3}" type="parTrans" cxnId="{28C3BAC8-08B7-4298-9F3C-59044033AC3C}">
      <dgm:prSet/>
      <dgm:spPr/>
      <dgm:t>
        <a:bodyPr/>
        <a:lstStyle/>
        <a:p>
          <a:endParaRPr lang="ru-RU" sz="2400"/>
        </a:p>
      </dgm:t>
    </dgm:pt>
    <dgm:pt modelId="{AF658299-F336-44C8-A48D-19AF817893EC}" type="sibTrans" cxnId="{28C3BAC8-08B7-4298-9F3C-59044033AC3C}">
      <dgm:prSet/>
      <dgm:spPr/>
      <dgm:t>
        <a:bodyPr/>
        <a:lstStyle/>
        <a:p>
          <a:endParaRPr lang="ru-RU" sz="2400"/>
        </a:p>
      </dgm:t>
    </dgm:pt>
    <dgm:pt modelId="{4796C78C-0E37-4903-A183-643AE3871CCB}">
      <dgm:prSet phldrT="[Текст]" custT="1"/>
      <dgm:spPr/>
      <dgm:t>
        <a:bodyPr/>
        <a:lstStyle/>
        <a:p>
          <a:r>
            <a:rPr lang="ru-RU" sz="2400" dirty="0" smtClean="0"/>
            <a:t>Заместитель директора по региональным исследованиям – Задачи: 5, 7, 8</a:t>
          </a:r>
          <a:endParaRPr lang="ru-RU" sz="2400" dirty="0"/>
        </a:p>
      </dgm:t>
    </dgm:pt>
    <dgm:pt modelId="{D75C37CB-6543-4460-BD6C-0375F4692E1C}" type="parTrans" cxnId="{D00D68C8-E422-4FF2-8652-E247699D3A84}">
      <dgm:prSet/>
      <dgm:spPr/>
      <dgm:t>
        <a:bodyPr/>
        <a:lstStyle/>
        <a:p>
          <a:endParaRPr lang="ru-RU" sz="2400"/>
        </a:p>
      </dgm:t>
    </dgm:pt>
    <dgm:pt modelId="{0B192C0B-7B49-4926-86C0-5C59630B246A}" type="sibTrans" cxnId="{D00D68C8-E422-4FF2-8652-E247699D3A84}">
      <dgm:prSet/>
      <dgm:spPr/>
      <dgm:t>
        <a:bodyPr/>
        <a:lstStyle/>
        <a:p>
          <a:endParaRPr lang="ru-RU" sz="2400"/>
        </a:p>
      </dgm:t>
    </dgm:pt>
    <dgm:pt modelId="{16B2278E-AF74-483C-9FDA-978EE6E372D5}">
      <dgm:prSet phldrT="[Текст]" custT="1"/>
      <dgm:spPr/>
      <dgm:t>
        <a:bodyPr/>
        <a:lstStyle/>
        <a:p>
          <a:r>
            <a:rPr lang="ru-RU" sz="2400" dirty="0" smtClean="0"/>
            <a:t>Заместитель директора по общим вопросам – Задачи: 1, 2 </a:t>
          </a:r>
          <a:endParaRPr lang="ru-RU" sz="2400" dirty="0"/>
        </a:p>
      </dgm:t>
    </dgm:pt>
    <dgm:pt modelId="{4B5DEF44-EB20-46F3-AB86-4F747FBABFD7}" type="parTrans" cxnId="{B4B12D70-F443-42E8-9260-6993F0A1D3C5}">
      <dgm:prSet/>
      <dgm:spPr/>
      <dgm:t>
        <a:bodyPr/>
        <a:lstStyle/>
        <a:p>
          <a:endParaRPr lang="ru-RU" sz="2400"/>
        </a:p>
      </dgm:t>
    </dgm:pt>
    <dgm:pt modelId="{EDD27D17-ABB3-438F-9351-CB021ED2E38F}" type="sibTrans" cxnId="{B4B12D70-F443-42E8-9260-6993F0A1D3C5}">
      <dgm:prSet/>
      <dgm:spPr/>
      <dgm:t>
        <a:bodyPr/>
        <a:lstStyle/>
        <a:p>
          <a:endParaRPr lang="ru-RU" sz="2400"/>
        </a:p>
      </dgm:t>
    </dgm:pt>
    <dgm:pt modelId="{6243E488-28BC-48D4-8245-2F2AA0E32BBE}" type="asst">
      <dgm:prSet phldrT="[Текст]" custT="1"/>
      <dgm:spPr/>
      <dgm:t>
        <a:bodyPr/>
        <a:lstStyle/>
        <a:p>
          <a:r>
            <a:rPr lang="ru-RU" sz="2400" dirty="0" smtClean="0"/>
            <a:t>Учёный совет</a:t>
          </a:r>
          <a:endParaRPr lang="ru-RU" sz="2400" dirty="0"/>
        </a:p>
      </dgm:t>
    </dgm:pt>
    <dgm:pt modelId="{F1A1E270-061F-46EB-9DA9-913A27F63E48}" type="sibTrans" cxnId="{2402EFCB-23B0-42BD-A830-D9B84CC94E0F}">
      <dgm:prSet/>
      <dgm:spPr/>
      <dgm:t>
        <a:bodyPr/>
        <a:lstStyle/>
        <a:p>
          <a:endParaRPr lang="ru-RU" sz="2400"/>
        </a:p>
      </dgm:t>
    </dgm:pt>
    <dgm:pt modelId="{7B4124EF-4991-429E-BE77-2B48558C0C99}" type="parTrans" cxnId="{2402EFCB-23B0-42BD-A830-D9B84CC94E0F}">
      <dgm:prSet/>
      <dgm:spPr/>
      <dgm:t>
        <a:bodyPr/>
        <a:lstStyle/>
        <a:p>
          <a:endParaRPr lang="ru-RU" sz="2400"/>
        </a:p>
      </dgm:t>
    </dgm:pt>
    <dgm:pt modelId="{DBC2F4BF-93CF-4E85-B0EF-3F86EDEB6777}" type="pres">
      <dgm:prSet presAssocID="{61745FE5-CD1F-4493-8E08-0E9F36D594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7C5B576-3931-493B-8AD8-45533BB120D3}" type="pres">
      <dgm:prSet presAssocID="{70B31709-AFE5-4425-B4F8-E0125D3CA585}" presName="hierRoot1" presStyleCnt="0">
        <dgm:presLayoutVars>
          <dgm:hierBranch val="init"/>
        </dgm:presLayoutVars>
      </dgm:prSet>
      <dgm:spPr/>
    </dgm:pt>
    <dgm:pt modelId="{F0A321BA-4965-49DC-9565-7FE7E1C50CA1}" type="pres">
      <dgm:prSet presAssocID="{70B31709-AFE5-4425-B4F8-E0125D3CA585}" presName="rootComposite1" presStyleCnt="0"/>
      <dgm:spPr/>
    </dgm:pt>
    <dgm:pt modelId="{516FD224-AD6C-4DAF-932C-720A65A0B0DD}" type="pres">
      <dgm:prSet presAssocID="{70B31709-AFE5-4425-B4F8-E0125D3CA585}" presName="rootText1" presStyleLbl="node0" presStyleIdx="0" presStyleCnt="1" custScaleX="187781" custLinFactNeighborX="-1437" custLinFactNeighborY="-296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A03082-2774-4192-AAAA-BB6D55A29AA7}" type="pres">
      <dgm:prSet presAssocID="{70B31709-AFE5-4425-B4F8-E0125D3CA58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051A752-1DCB-4681-B7D1-46C13CDCFBD4}" type="pres">
      <dgm:prSet presAssocID="{70B31709-AFE5-4425-B4F8-E0125D3CA585}" presName="hierChild2" presStyleCnt="0"/>
      <dgm:spPr/>
    </dgm:pt>
    <dgm:pt modelId="{F437AED2-2275-4AAF-BF81-37F4CE147BC0}" type="pres">
      <dgm:prSet presAssocID="{B76D5C97-776A-4763-9C48-48666C9FE4C3}" presName="Name37" presStyleLbl="parChTrans1D2" presStyleIdx="0" presStyleCnt="4"/>
      <dgm:spPr/>
      <dgm:t>
        <a:bodyPr/>
        <a:lstStyle/>
        <a:p>
          <a:endParaRPr lang="ru-RU"/>
        </a:p>
      </dgm:t>
    </dgm:pt>
    <dgm:pt modelId="{FAE18F72-B668-4510-A075-649A3C984875}" type="pres">
      <dgm:prSet presAssocID="{B69E0BBA-C753-47C5-A0C6-C38712E235FE}" presName="hierRoot2" presStyleCnt="0">
        <dgm:presLayoutVars>
          <dgm:hierBranch val="init"/>
        </dgm:presLayoutVars>
      </dgm:prSet>
      <dgm:spPr/>
    </dgm:pt>
    <dgm:pt modelId="{56BCE6D1-DCDE-44EC-96BB-50802EF3003F}" type="pres">
      <dgm:prSet presAssocID="{B69E0BBA-C753-47C5-A0C6-C38712E235FE}" presName="rootComposite" presStyleCnt="0"/>
      <dgm:spPr/>
    </dgm:pt>
    <dgm:pt modelId="{0DF7171F-D4CD-45AF-B74E-5BF591AC9A50}" type="pres">
      <dgm:prSet presAssocID="{B69E0BBA-C753-47C5-A0C6-C38712E235FE}" presName="rootText" presStyleLbl="node2" presStyleIdx="0" presStyleCnt="3" custScaleX="151104" custScaleY="281869" custLinFactNeighborX="1156" custLinFactNeighborY="-553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FAF3EF-AD0C-4EBF-964A-01F8AE0B67DB}" type="pres">
      <dgm:prSet presAssocID="{B69E0BBA-C753-47C5-A0C6-C38712E235FE}" presName="rootConnector" presStyleLbl="node2" presStyleIdx="0" presStyleCnt="3"/>
      <dgm:spPr/>
      <dgm:t>
        <a:bodyPr/>
        <a:lstStyle/>
        <a:p>
          <a:endParaRPr lang="ru-RU"/>
        </a:p>
      </dgm:t>
    </dgm:pt>
    <dgm:pt modelId="{4C9B813E-E4ED-4D41-B425-242306232EBE}" type="pres">
      <dgm:prSet presAssocID="{B69E0BBA-C753-47C5-A0C6-C38712E235FE}" presName="hierChild4" presStyleCnt="0"/>
      <dgm:spPr/>
    </dgm:pt>
    <dgm:pt modelId="{7F98E9E6-4509-452E-AF40-5756AE6E02B5}" type="pres">
      <dgm:prSet presAssocID="{B69E0BBA-C753-47C5-A0C6-C38712E235FE}" presName="hierChild5" presStyleCnt="0"/>
      <dgm:spPr/>
    </dgm:pt>
    <dgm:pt modelId="{0306734D-0957-440D-A1F7-FAEA6CE46B43}" type="pres">
      <dgm:prSet presAssocID="{D75C37CB-6543-4460-BD6C-0375F4692E1C}" presName="Name37" presStyleLbl="parChTrans1D2" presStyleIdx="1" presStyleCnt="4"/>
      <dgm:spPr/>
      <dgm:t>
        <a:bodyPr/>
        <a:lstStyle/>
        <a:p>
          <a:endParaRPr lang="ru-RU"/>
        </a:p>
      </dgm:t>
    </dgm:pt>
    <dgm:pt modelId="{A4436BF3-6F80-4605-B7CD-DE080A68685F}" type="pres">
      <dgm:prSet presAssocID="{4796C78C-0E37-4903-A183-643AE3871CCB}" presName="hierRoot2" presStyleCnt="0">
        <dgm:presLayoutVars>
          <dgm:hierBranch val="init"/>
        </dgm:presLayoutVars>
      </dgm:prSet>
      <dgm:spPr/>
    </dgm:pt>
    <dgm:pt modelId="{048B486E-05BE-4723-9D83-3EAC092D1468}" type="pres">
      <dgm:prSet presAssocID="{4796C78C-0E37-4903-A183-643AE3871CCB}" presName="rootComposite" presStyleCnt="0"/>
      <dgm:spPr/>
    </dgm:pt>
    <dgm:pt modelId="{D1BB2645-C082-4B03-9AE9-3AA79A8E4489}" type="pres">
      <dgm:prSet presAssocID="{4796C78C-0E37-4903-A183-643AE3871CCB}" presName="rootText" presStyleLbl="node2" presStyleIdx="1" presStyleCnt="3" custScaleX="140333" custScaleY="357646" custLinFactNeighborX="-1437" custLinFactNeighborY="-553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10AF32-4E44-4741-BEE8-577D328F8A8E}" type="pres">
      <dgm:prSet presAssocID="{4796C78C-0E37-4903-A183-643AE3871CCB}" presName="rootConnector" presStyleLbl="node2" presStyleIdx="1" presStyleCnt="3"/>
      <dgm:spPr/>
      <dgm:t>
        <a:bodyPr/>
        <a:lstStyle/>
        <a:p>
          <a:endParaRPr lang="ru-RU"/>
        </a:p>
      </dgm:t>
    </dgm:pt>
    <dgm:pt modelId="{BB56A743-1838-469E-ABE9-C1E15199AF96}" type="pres">
      <dgm:prSet presAssocID="{4796C78C-0E37-4903-A183-643AE3871CCB}" presName="hierChild4" presStyleCnt="0"/>
      <dgm:spPr/>
    </dgm:pt>
    <dgm:pt modelId="{1DC6A77C-A7A3-443B-938F-BE184C7596E8}" type="pres">
      <dgm:prSet presAssocID="{4796C78C-0E37-4903-A183-643AE3871CCB}" presName="hierChild5" presStyleCnt="0"/>
      <dgm:spPr/>
    </dgm:pt>
    <dgm:pt modelId="{3B0E55A8-6BCD-454F-A7FF-F054C42E921E}" type="pres">
      <dgm:prSet presAssocID="{4B5DEF44-EB20-46F3-AB86-4F747FBABFD7}" presName="Name37" presStyleLbl="parChTrans1D2" presStyleIdx="2" presStyleCnt="4"/>
      <dgm:spPr/>
      <dgm:t>
        <a:bodyPr/>
        <a:lstStyle/>
        <a:p>
          <a:endParaRPr lang="ru-RU"/>
        </a:p>
      </dgm:t>
    </dgm:pt>
    <dgm:pt modelId="{58AD7DB8-FF03-49C5-9B44-DF056C6C1B59}" type="pres">
      <dgm:prSet presAssocID="{16B2278E-AF74-483C-9FDA-978EE6E372D5}" presName="hierRoot2" presStyleCnt="0">
        <dgm:presLayoutVars>
          <dgm:hierBranch val="init"/>
        </dgm:presLayoutVars>
      </dgm:prSet>
      <dgm:spPr/>
    </dgm:pt>
    <dgm:pt modelId="{73536E00-CC9E-4668-8BD1-008DDE49C407}" type="pres">
      <dgm:prSet presAssocID="{16B2278E-AF74-483C-9FDA-978EE6E372D5}" presName="rootComposite" presStyleCnt="0"/>
      <dgm:spPr/>
    </dgm:pt>
    <dgm:pt modelId="{272E8956-D507-43DE-8585-4A42EF921C2C}" type="pres">
      <dgm:prSet presAssocID="{16B2278E-AF74-483C-9FDA-978EE6E372D5}" presName="rootText" presStyleLbl="node2" presStyleIdx="2" presStyleCnt="3" custScaleX="151862" custScaleY="320696" custLinFactNeighborX="-443" custLinFactNeighborY="-553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F45F40-83DC-4580-BF5E-449D13D1853A}" type="pres">
      <dgm:prSet presAssocID="{16B2278E-AF74-483C-9FDA-978EE6E372D5}" presName="rootConnector" presStyleLbl="node2" presStyleIdx="2" presStyleCnt="3"/>
      <dgm:spPr/>
      <dgm:t>
        <a:bodyPr/>
        <a:lstStyle/>
        <a:p>
          <a:endParaRPr lang="ru-RU"/>
        </a:p>
      </dgm:t>
    </dgm:pt>
    <dgm:pt modelId="{4EAE923B-C532-42DE-B278-A03029168876}" type="pres">
      <dgm:prSet presAssocID="{16B2278E-AF74-483C-9FDA-978EE6E372D5}" presName="hierChild4" presStyleCnt="0"/>
      <dgm:spPr/>
    </dgm:pt>
    <dgm:pt modelId="{D97F74D2-19A1-4F4E-9C64-05932EA2EB04}" type="pres">
      <dgm:prSet presAssocID="{16B2278E-AF74-483C-9FDA-978EE6E372D5}" presName="hierChild5" presStyleCnt="0"/>
      <dgm:spPr/>
    </dgm:pt>
    <dgm:pt modelId="{922094FC-3E05-4D07-A89A-3EBA42293349}" type="pres">
      <dgm:prSet presAssocID="{70B31709-AFE5-4425-B4F8-E0125D3CA585}" presName="hierChild3" presStyleCnt="0"/>
      <dgm:spPr/>
    </dgm:pt>
    <dgm:pt modelId="{E826B5D1-F1B2-4175-A27F-C3644B1751AB}" type="pres">
      <dgm:prSet presAssocID="{7B4124EF-4991-429E-BE77-2B48558C0C99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2680A218-C059-4123-B61E-A81B8B349D85}" type="pres">
      <dgm:prSet presAssocID="{6243E488-28BC-48D4-8245-2F2AA0E32BBE}" presName="hierRoot3" presStyleCnt="0">
        <dgm:presLayoutVars>
          <dgm:hierBranch val="init"/>
        </dgm:presLayoutVars>
      </dgm:prSet>
      <dgm:spPr/>
    </dgm:pt>
    <dgm:pt modelId="{2138C4D6-7B5B-484E-8194-D93F0A0D9598}" type="pres">
      <dgm:prSet presAssocID="{6243E488-28BC-48D4-8245-2F2AA0E32BBE}" presName="rootComposite3" presStyleCnt="0"/>
      <dgm:spPr/>
    </dgm:pt>
    <dgm:pt modelId="{C2D2CC47-89CB-40FE-B493-DFD9BA61194F}" type="pres">
      <dgm:prSet presAssocID="{6243E488-28BC-48D4-8245-2F2AA0E32BBE}" presName="rootText3" presStyleLbl="asst1" presStyleIdx="0" presStyleCnt="1" custLinFactX="-16885" custLinFactNeighborX="-100000" custLinFactNeighborY="-499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87C5F2-4FCD-4FA5-8646-DDF2E963B64E}" type="pres">
      <dgm:prSet presAssocID="{6243E488-28BC-48D4-8245-2F2AA0E32BBE}" presName="rootConnector3" presStyleLbl="asst1" presStyleIdx="0" presStyleCnt="1"/>
      <dgm:spPr/>
      <dgm:t>
        <a:bodyPr/>
        <a:lstStyle/>
        <a:p>
          <a:endParaRPr lang="ru-RU"/>
        </a:p>
      </dgm:t>
    </dgm:pt>
    <dgm:pt modelId="{880ADB34-460E-4821-9FC2-6CC796347DD3}" type="pres">
      <dgm:prSet presAssocID="{6243E488-28BC-48D4-8245-2F2AA0E32BBE}" presName="hierChild6" presStyleCnt="0"/>
      <dgm:spPr/>
    </dgm:pt>
    <dgm:pt modelId="{27187254-BF43-47F2-9832-6992920834A3}" type="pres">
      <dgm:prSet presAssocID="{6243E488-28BC-48D4-8245-2F2AA0E32BBE}" presName="hierChild7" presStyleCnt="0"/>
      <dgm:spPr/>
    </dgm:pt>
  </dgm:ptLst>
  <dgm:cxnLst>
    <dgm:cxn modelId="{3B7A2F73-D41F-48F8-B49F-03EE8192E3A5}" type="presOf" srcId="{B69E0BBA-C753-47C5-A0C6-C38712E235FE}" destId="{0DF7171F-D4CD-45AF-B74E-5BF591AC9A50}" srcOrd="0" destOrd="0" presId="urn:microsoft.com/office/officeart/2005/8/layout/orgChart1"/>
    <dgm:cxn modelId="{4E4B150A-782C-4F95-85CE-58D78F1CDF3B}" type="presOf" srcId="{4796C78C-0E37-4903-A183-643AE3871CCB}" destId="{E910AF32-4E44-4741-BEE8-577D328F8A8E}" srcOrd="1" destOrd="0" presId="urn:microsoft.com/office/officeart/2005/8/layout/orgChart1"/>
    <dgm:cxn modelId="{D00D68C8-E422-4FF2-8652-E247699D3A84}" srcId="{70B31709-AFE5-4425-B4F8-E0125D3CA585}" destId="{4796C78C-0E37-4903-A183-643AE3871CCB}" srcOrd="2" destOrd="0" parTransId="{D75C37CB-6543-4460-BD6C-0375F4692E1C}" sibTransId="{0B192C0B-7B49-4926-86C0-5C59630B246A}"/>
    <dgm:cxn modelId="{F8E81EB2-3FA1-4A23-A98E-A94ED935AF99}" type="presOf" srcId="{B76D5C97-776A-4763-9C48-48666C9FE4C3}" destId="{F437AED2-2275-4AAF-BF81-37F4CE147BC0}" srcOrd="0" destOrd="0" presId="urn:microsoft.com/office/officeart/2005/8/layout/orgChart1"/>
    <dgm:cxn modelId="{28C3BAC8-08B7-4298-9F3C-59044033AC3C}" srcId="{70B31709-AFE5-4425-B4F8-E0125D3CA585}" destId="{B69E0BBA-C753-47C5-A0C6-C38712E235FE}" srcOrd="1" destOrd="0" parTransId="{B76D5C97-776A-4763-9C48-48666C9FE4C3}" sibTransId="{AF658299-F336-44C8-A48D-19AF817893EC}"/>
    <dgm:cxn modelId="{88BD3F30-DF17-43CE-AADE-8717B15A0215}" type="presOf" srcId="{61745FE5-CD1F-4493-8E08-0E9F36D5947A}" destId="{DBC2F4BF-93CF-4E85-B0EF-3F86EDEB6777}" srcOrd="0" destOrd="0" presId="urn:microsoft.com/office/officeart/2005/8/layout/orgChart1"/>
    <dgm:cxn modelId="{FDDE4564-CFD1-419D-B2F0-0663F67884E5}" type="presOf" srcId="{7B4124EF-4991-429E-BE77-2B48558C0C99}" destId="{E826B5D1-F1B2-4175-A27F-C3644B1751AB}" srcOrd="0" destOrd="0" presId="urn:microsoft.com/office/officeart/2005/8/layout/orgChart1"/>
    <dgm:cxn modelId="{4E6C4C02-7B17-4E83-9DB5-3A1A78CFDA82}" type="presOf" srcId="{16B2278E-AF74-483C-9FDA-978EE6E372D5}" destId="{272E8956-D507-43DE-8585-4A42EF921C2C}" srcOrd="0" destOrd="0" presId="urn:microsoft.com/office/officeart/2005/8/layout/orgChart1"/>
    <dgm:cxn modelId="{14E43827-ACDC-42DF-9BF9-72C2630FB6DB}" type="presOf" srcId="{6243E488-28BC-48D4-8245-2F2AA0E32BBE}" destId="{1C87C5F2-4FCD-4FA5-8646-DDF2E963B64E}" srcOrd="1" destOrd="0" presId="urn:microsoft.com/office/officeart/2005/8/layout/orgChart1"/>
    <dgm:cxn modelId="{370C4C5B-725D-4A59-A662-A6092C08B64A}" type="presOf" srcId="{16B2278E-AF74-483C-9FDA-978EE6E372D5}" destId="{A3F45F40-83DC-4580-BF5E-449D13D1853A}" srcOrd="1" destOrd="0" presId="urn:microsoft.com/office/officeart/2005/8/layout/orgChart1"/>
    <dgm:cxn modelId="{2402EFCB-23B0-42BD-A830-D9B84CC94E0F}" srcId="{70B31709-AFE5-4425-B4F8-E0125D3CA585}" destId="{6243E488-28BC-48D4-8245-2F2AA0E32BBE}" srcOrd="0" destOrd="0" parTransId="{7B4124EF-4991-429E-BE77-2B48558C0C99}" sibTransId="{F1A1E270-061F-46EB-9DA9-913A27F63E48}"/>
    <dgm:cxn modelId="{3D06FE92-97CB-416D-9EA2-9E1067F7F1B3}" type="presOf" srcId="{D75C37CB-6543-4460-BD6C-0375F4692E1C}" destId="{0306734D-0957-440D-A1F7-FAEA6CE46B43}" srcOrd="0" destOrd="0" presId="urn:microsoft.com/office/officeart/2005/8/layout/orgChart1"/>
    <dgm:cxn modelId="{7A4513E3-3769-490F-BAA2-A8AB65B65371}" type="presOf" srcId="{4B5DEF44-EB20-46F3-AB86-4F747FBABFD7}" destId="{3B0E55A8-6BCD-454F-A7FF-F054C42E921E}" srcOrd="0" destOrd="0" presId="urn:microsoft.com/office/officeart/2005/8/layout/orgChart1"/>
    <dgm:cxn modelId="{1EF108B4-5FEB-4F53-99CF-6EC748B912F6}" type="presOf" srcId="{B69E0BBA-C753-47C5-A0C6-C38712E235FE}" destId="{4EFAF3EF-AD0C-4EBF-964A-01F8AE0B67DB}" srcOrd="1" destOrd="0" presId="urn:microsoft.com/office/officeart/2005/8/layout/orgChart1"/>
    <dgm:cxn modelId="{5B076C91-AA63-4E8B-AC20-D8758E671585}" type="presOf" srcId="{70B31709-AFE5-4425-B4F8-E0125D3CA585}" destId="{D6A03082-2774-4192-AAAA-BB6D55A29AA7}" srcOrd="1" destOrd="0" presId="urn:microsoft.com/office/officeart/2005/8/layout/orgChart1"/>
    <dgm:cxn modelId="{87950820-C847-496E-AA03-D92F0EF1BF10}" type="presOf" srcId="{6243E488-28BC-48D4-8245-2F2AA0E32BBE}" destId="{C2D2CC47-89CB-40FE-B493-DFD9BA61194F}" srcOrd="0" destOrd="0" presId="urn:microsoft.com/office/officeart/2005/8/layout/orgChart1"/>
    <dgm:cxn modelId="{8B589FD2-E02B-4742-B1DB-8C91D4B6C599}" srcId="{61745FE5-CD1F-4493-8E08-0E9F36D5947A}" destId="{70B31709-AFE5-4425-B4F8-E0125D3CA585}" srcOrd="0" destOrd="0" parTransId="{831E4082-8748-4D99-B07D-F74BE02E1832}" sibTransId="{B98BB287-7CAE-4886-B7FC-959D6EE42146}"/>
    <dgm:cxn modelId="{BD6D7E6B-2C9A-46EA-9F34-CE6033F0E417}" type="presOf" srcId="{70B31709-AFE5-4425-B4F8-E0125D3CA585}" destId="{516FD224-AD6C-4DAF-932C-720A65A0B0DD}" srcOrd="0" destOrd="0" presId="urn:microsoft.com/office/officeart/2005/8/layout/orgChart1"/>
    <dgm:cxn modelId="{631D23DA-6765-46D5-B560-1E9FD6AECEBF}" type="presOf" srcId="{4796C78C-0E37-4903-A183-643AE3871CCB}" destId="{D1BB2645-C082-4B03-9AE9-3AA79A8E4489}" srcOrd="0" destOrd="0" presId="urn:microsoft.com/office/officeart/2005/8/layout/orgChart1"/>
    <dgm:cxn modelId="{B4B12D70-F443-42E8-9260-6993F0A1D3C5}" srcId="{70B31709-AFE5-4425-B4F8-E0125D3CA585}" destId="{16B2278E-AF74-483C-9FDA-978EE6E372D5}" srcOrd="3" destOrd="0" parTransId="{4B5DEF44-EB20-46F3-AB86-4F747FBABFD7}" sibTransId="{EDD27D17-ABB3-438F-9351-CB021ED2E38F}"/>
    <dgm:cxn modelId="{F23E37FA-F92C-475D-8E95-C67462166073}" type="presParOf" srcId="{DBC2F4BF-93CF-4E85-B0EF-3F86EDEB6777}" destId="{57C5B576-3931-493B-8AD8-45533BB120D3}" srcOrd="0" destOrd="0" presId="urn:microsoft.com/office/officeart/2005/8/layout/orgChart1"/>
    <dgm:cxn modelId="{01ADB6DC-7CB1-4698-9581-5B7E70BDA25B}" type="presParOf" srcId="{57C5B576-3931-493B-8AD8-45533BB120D3}" destId="{F0A321BA-4965-49DC-9565-7FE7E1C50CA1}" srcOrd="0" destOrd="0" presId="urn:microsoft.com/office/officeart/2005/8/layout/orgChart1"/>
    <dgm:cxn modelId="{19066442-0244-42CF-8B66-1A4B2C1564EF}" type="presParOf" srcId="{F0A321BA-4965-49DC-9565-7FE7E1C50CA1}" destId="{516FD224-AD6C-4DAF-932C-720A65A0B0DD}" srcOrd="0" destOrd="0" presId="urn:microsoft.com/office/officeart/2005/8/layout/orgChart1"/>
    <dgm:cxn modelId="{4A20C8D5-3459-450D-9F25-0EB65F7AA555}" type="presParOf" srcId="{F0A321BA-4965-49DC-9565-7FE7E1C50CA1}" destId="{D6A03082-2774-4192-AAAA-BB6D55A29AA7}" srcOrd="1" destOrd="0" presId="urn:microsoft.com/office/officeart/2005/8/layout/orgChart1"/>
    <dgm:cxn modelId="{61C2B42C-8D90-495B-9EA1-A1A7DEA2A939}" type="presParOf" srcId="{57C5B576-3931-493B-8AD8-45533BB120D3}" destId="{6051A752-1DCB-4681-B7D1-46C13CDCFBD4}" srcOrd="1" destOrd="0" presId="urn:microsoft.com/office/officeart/2005/8/layout/orgChart1"/>
    <dgm:cxn modelId="{B341697F-CA2C-4277-9E6E-46C43DE468D2}" type="presParOf" srcId="{6051A752-1DCB-4681-B7D1-46C13CDCFBD4}" destId="{F437AED2-2275-4AAF-BF81-37F4CE147BC0}" srcOrd="0" destOrd="0" presId="urn:microsoft.com/office/officeart/2005/8/layout/orgChart1"/>
    <dgm:cxn modelId="{50F66BC7-4C34-4A72-AC5B-C860E484D24E}" type="presParOf" srcId="{6051A752-1DCB-4681-B7D1-46C13CDCFBD4}" destId="{FAE18F72-B668-4510-A075-649A3C984875}" srcOrd="1" destOrd="0" presId="urn:microsoft.com/office/officeart/2005/8/layout/orgChart1"/>
    <dgm:cxn modelId="{AF587BDB-3C8A-4E96-9ED8-049448972CE5}" type="presParOf" srcId="{FAE18F72-B668-4510-A075-649A3C984875}" destId="{56BCE6D1-DCDE-44EC-96BB-50802EF3003F}" srcOrd="0" destOrd="0" presId="urn:microsoft.com/office/officeart/2005/8/layout/orgChart1"/>
    <dgm:cxn modelId="{C8C64871-3818-47D4-BEEA-8AD7FD9D02BC}" type="presParOf" srcId="{56BCE6D1-DCDE-44EC-96BB-50802EF3003F}" destId="{0DF7171F-D4CD-45AF-B74E-5BF591AC9A50}" srcOrd="0" destOrd="0" presId="urn:microsoft.com/office/officeart/2005/8/layout/orgChart1"/>
    <dgm:cxn modelId="{10A57E53-C13B-4E17-9017-8E5612CE8B7A}" type="presParOf" srcId="{56BCE6D1-DCDE-44EC-96BB-50802EF3003F}" destId="{4EFAF3EF-AD0C-4EBF-964A-01F8AE0B67DB}" srcOrd="1" destOrd="0" presId="urn:microsoft.com/office/officeart/2005/8/layout/orgChart1"/>
    <dgm:cxn modelId="{0CFDF123-F1A2-4409-BDD3-AF9C25167639}" type="presParOf" srcId="{FAE18F72-B668-4510-A075-649A3C984875}" destId="{4C9B813E-E4ED-4D41-B425-242306232EBE}" srcOrd="1" destOrd="0" presId="urn:microsoft.com/office/officeart/2005/8/layout/orgChart1"/>
    <dgm:cxn modelId="{E90319B0-0C68-4209-B3C5-F2B6E1DD334C}" type="presParOf" srcId="{FAE18F72-B668-4510-A075-649A3C984875}" destId="{7F98E9E6-4509-452E-AF40-5756AE6E02B5}" srcOrd="2" destOrd="0" presId="urn:microsoft.com/office/officeart/2005/8/layout/orgChart1"/>
    <dgm:cxn modelId="{7B30B831-4F20-4915-9A20-9C761F5EE6D6}" type="presParOf" srcId="{6051A752-1DCB-4681-B7D1-46C13CDCFBD4}" destId="{0306734D-0957-440D-A1F7-FAEA6CE46B43}" srcOrd="2" destOrd="0" presId="urn:microsoft.com/office/officeart/2005/8/layout/orgChart1"/>
    <dgm:cxn modelId="{4D238372-915E-42AA-8AFE-5A283DA0F916}" type="presParOf" srcId="{6051A752-1DCB-4681-B7D1-46C13CDCFBD4}" destId="{A4436BF3-6F80-4605-B7CD-DE080A68685F}" srcOrd="3" destOrd="0" presId="urn:microsoft.com/office/officeart/2005/8/layout/orgChart1"/>
    <dgm:cxn modelId="{A625816F-68CC-4FF4-BE83-365623D16527}" type="presParOf" srcId="{A4436BF3-6F80-4605-B7CD-DE080A68685F}" destId="{048B486E-05BE-4723-9D83-3EAC092D1468}" srcOrd="0" destOrd="0" presId="urn:microsoft.com/office/officeart/2005/8/layout/orgChart1"/>
    <dgm:cxn modelId="{42690EEC-1FAC-4CA4-8B09-1D75E20EBB40}" type="presParOf" srcId="{048B486E-05BE-4723-9D83-3EAC092D1468}" destId="{D1BB2645-C082-4B03-9AE9-3AA79A8E4489}" srcOrd="0" destOrd="0" presId="urn:microsoft.com/office/officeart/2005/8/layout/orgChart1"/>
    <dgm:cxn modelId="{539EE54F-872A-46AF-B365-B8A6C5021A5A}" type="presParOf" srcId="{048B486E-05BE-4723-9D83-3EAC092D1468}" destId="{E910AF32-4E44-4741-BEE8-577D328F8A8E}" srcOrd="1" destOrd="0" presId="urn:microsoft.com/office/officeart/2005/8/layout/orgChart1"/>
    <dgm:cxn modelId="{B4D2CC44-6FA9-4030-B0D5-41369ED9CE7C}" type="presParOf" srcId="{A4436BF3-6F80-4605-B7CD-DE080A68685F}" destId="{BB56A743-1838-469E-ABE9-C1E15199AF96}" srcOrd="1" destOrd="0" presId="urn:microsoft.com/office/officeart/2005/8/layout/orgChart1"/>
    <dgm:cxn modelId="{BFDEACD0-8088-4AE6-8CDC-15024E4915B8}" type="presParOf" srcId="{A4436BF3-6F80-4605-B7CD-DE080A68685F}" destId="{1DC6A77C-A7A3-443B-938F-BE184C7596E8}" srcOrd="2" destOrd="0" presId="urn:microsoft.com/office/officeart/2005/8/layout/orgChart1"/>
    <dgm:cxn modelId="{87F81374-B46F-41F5-9B93-41438238C8EB}" type="presParOf" srcId="{6051A752-1DCB-4681-B7D1-46C13CDCFBD4}" destId="{3B0E55A8-6BCD-454F-A7FF-F054C42E921E}" srcOrd="4" destOrd="0" presId="urn:microsoft.com/office/officeart/2005/8/layout/orgChart1"/>
    <dgm:cxn modelId="{CF7C457F-AF67-4DA9-A4EF-2FE3767133F7}" type="presParOf" srcId="{6051A752-1DCB-4681-B7D1-46C13CDCFBD4}" destId="{58AD7DB8-FF03-49C5-9B44-DF056C6C1B59}" srcOrd="5" destOrd="0" presId="urn:microsoft.com/office/officeart/2005/8/layout/orgChart1"/>
    <dgm:cxn modelId="{D27D7CCA-5A0D-448F-B481-091E9671AD1D}" type="presParOf" srcId="{58AD7DB8-FF03-49C5-9B44-DF056C6C1B59}" destId="{73536E00-CC9E-4668-8BD1-008DDE49C407}" srcOrd="0" destOrd="0" presId="urn:microsoft.com/office/officeart/2005/8/layout/orgChart1"/>
    <dgm:cxn modelId="{2912F673-D25A-4032-8E5D-7C9AE1878D3A}" type="presParOf" srcId="{73536E00-CC9E-4668-8BD1-008DDE49C407}" destId="{272E8956-D507-43DE-8585-4A42EF921C2C}" srcOrd="0" destOrd="0" presId="urn:microsoft.com/office/officeart/2005/8/layout/orgChart1"/>
    <dgm:cxn modelId="{B6139EA8-C815-4111-BBF2-5B20BDB8A497}" type="presParOf" srcId="{73536E00-CC9E-4668-8BD1-008DDE49C407}" destId="{A3F45F40-83DC-4580-BF5E-449D13D1853A}" srcOrd="1" destOrd="0" presId="urn:microsoft.com/office/officeart/2005/8/layout/orgChart1"/>
    <dgm:cxn modelId="{6D7612AD-19C2-4125-BE49-EF16EB0EE53B}" type="presParOf" srcId="{58AD7DB8-FF03-49C5-9B44-DF056C6C1B59}" destId="{4EAE923B-C532-42DE-B278-A03029168876}" srcOrd="1" destOrd="0" presId="urn:microsoft.com/office/officeart/2005/8/layout/orgChart1"/>
    <dgm:cxn modelId="{EB923A20-7FE1-413E-B79A-E35F3D91CBB1}" type="presParOf" srcId="{58AD7DB8-FF03-49C5-9B44-DF056C6C1B59}" destId="{D97F74D2-19A1-4F4E-9C64-05932EA2EB04}" srcOrd="2" destOrd="0" presId="urn:microsoft.com/office/officeart/2005/8/layout/orgChart1"/>
    <dgm:cxn modelId="{038D8C82-102A-4122-8B38-5B085364CA9A}" type="presParOf" srcId="{57C5B576-3931-493B-8AD8-45533BB120D3}" destId="{922094FC-3E05-4D07-A89A-3EBA42293349}" srcOrd="2" destOrd="0" presId="urn:microsoft.com/office/officeart/2005/8/layout/orgChart1"/>
    <dgm:cxn modelId="{167C04E1-64B7-4843-9D8A-75E89E1170C6}" type="presParOf" srcId="{922094FC-3E05-4D07-A89A-3EBA42293349}" destId="{E826B5D1-F1B2-4175-A27F-C3644B1751AB}" srcOrd="0" destOrd="0" presId="urn:microsoft.com/office/officeart/2005/8/layout/orgChart1"/>
    <dgm:cxn modelId="{82AC3FDC-205F-4B22-A5A5-A5C42A48F9F6}" type="presParOf" srcId="{922094FC-3E05-4D07-A89A-3EBA42293349}" destId="{2680A218-C059-4123-B61E-A81B8B349D85}" srcOrd="1" destOrd="0" presId="urn:microsoft.com/office/officeart/2005/8/layout/orgChart1"/>
    <dgm:cxn modelId="{5E83B439-DA6E-414E-866A-83E0E1BA4C9A}" type="presParOf" srcId="{2680A218-C059-4123-B61E-A81B8B349D85}" destId="{2138C4D6-7B5B-484E-8194-D93F0A0D9598}" srcOrd="0" destOrd="0" presId="urn:microsoft.com/office/officeart/2005/8/layout/orgChart1"/>
    <dgm:cxn modelId="{DCC24840-434A-4C38-802A-042471C5021B}" type="presParOf" srcId="{2138C4D6-7B5B-484E-8194-D93F0A0D9598}" destId="{C2D2CC47-89CB-40FE-B493-DFD9BA61194F}" srcOrd="0" destOrd="0" presId="urn:microsoft.com/office/officeart/2005/8/layout/orgChart1"/>
    <dgm:cxn modelId="{7DB68E37-9731-4F20-A525-2BB88A17BDF9}" type="presParOf" srcId="{2138C4D6-7B5B-484E-8194-D93F0A0D9598}" destId="{1C87C5F2-4FCD-4FA5-8646-DDF2E963B64E}" srcOrd="1" destOrd="0" presId="urn:microsoft.com/office/officeart/2005/8/layout/orgChart1"/>
    <dgm:cxn modelId="{0FBF835F-DEF0-4960-9007-C21260A2059C}" type="presParOf" srcId="{2680A218-C059-4123-B61E-A81B8B349D85}" destId="{880ADB34-460E-4821-9FC2-6CC796347DD3}" srcOrd="1" destOrd="0" presId="urn:microsoft.com/office/officeart/2005/8/layout/orgChart1"/>
    <dgm:cxn modelId="{E7AECD29-9AAA-4F2B-85CE-352E26BFAD6B}" type="presParOf" srcId="{2680A218-C059-4123-B61E-A81B8B349D85}" destId="{27187254-BF43-47F2-9832-6992920834A3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26B5D1-F1B2-4175-A27F-C3644B1751AB}">
      <dsp:nvSpPr>
        <dsp:cNvPr id="0" name=""/>
        <dsp:cNvSpPr/>
      </dsp:nvSpPr>
      <dsp:spPr>
        <a:xfrm>
          <a:off x="2449004" y="720442"/>
          <a:ext cx="1814766" cy="303629"/>
        </a:xfrm>
        <a:custGeom>
          <a:avLst/>
          <a:gdLst/>
          <a:ahLst/>
          <a:cxnLst/>
          <a:rect l="0" t="0" r="0" b="0"/>
          <a:pathLst>
            <a:path>
              <a:moveTo>
                <a:pt x="1814766" y="0"/>
              </a:moveTo>
              <a:lnTo>
                <a:pt x="1814766" y="303629"/>
              </a:lnTo>
              <a:lnTo>
                <a:pt x="0" y="3036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0E55A8-6BCD-454F-A7FF-F054C42E921E}">
      <dsp:nvSpPr>
        <dsp:cNvPr id="0" name=""/>
        <dsp:cNvSpPr/>
      </dsp:nvSpPr>
      <dsp:spPr>
        <a:xfrm>
          <a:off x="4263770" y="720442"/>
          <a:ext cx="2416544" cy="927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6477"/>
              </a:lnTo>
              <a:lnTo>
                <a:pt x="2416544" y="776477"/>
              </a:lnTo>
              <a:lnTo>
                <a:pt x="2416544" y="9277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06734D-0957-440D-A1F7-FAEA6CE46B43}">
      <dsp:nvSpPr>
        <dsp:cNvPr id="0" name=""/>
        <dsp:cNvSpPr/>
      </dsp:nvSpPr>
      <dsp:spPr>
        <a:xfrm>
          <a:off x="4212589" y="720442"/>
          <a:ext cx="91440" cy="927770"/>
        </a:xfrm>
        <a:custGeom>
          <a:avLst/>
          <a:gdLst/>
          <a:ahLst/>
          <a:cxnLst/>
          <a:rect l="0" t="0" r="0" b="0"/>
          <a:pathLst>
            <a:path>
              <a:moveTo>
                <a:pt x="51180" y="0"/>
              </a:moveTo>
              <a:lnTo>
                <a:pt x="51180" y="776477"/>
              </a:lnTo>
              <a:lnTo>
                <a:pt x="45720" y="776477"/>
              </a:lnTo>
              <a:lnTo>
                <a:pt x="45720" y="9277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37AED2-2275-4AAF-BF81-37F4CE147BC0}">
      <dsp:nvSpPr>
        <dsp:cNvPr id="0" name=""/>
        <dsp:cNvSpPr/>
      </dsp:nvSpPr>
      <dsp:spPr>
        <a:xfrm>
          <a:off x="1893449" y="720442"/>
          <a:ext cx="2370320" cy="927770"/>
        </a:xfrm>
        <a:custGeom>
          <a:avLst/>
          <a:gdLst/>
          <a:ahLst/>
          <a:cxnLst/>
          <a:rect l="0" t="0" r="0" b="0"/>
          <a:pathLst>
            <a:path>
              <a:moveTo>
                <a:pt x="2370320" y="0"/>
              </a:moveTo>
              <a:lnTo>
                <a:pt x="2370320" y="776477"/>
              </a:lnTo>
              <a:lnTo>
                <a:pt x="0" y="776477"/>
              </a:lnTo>
              <a:lnTo>
                <a:pt x="0" y="9277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FD224-AD6C-4DAF-932C-720A65A0B0DD}">
      <dsp:nvSpPr>
        <dsp:cNvPr id="0" name=""/>
        <dsp:cNvSpPr/>
      </dsp:nvSpPr>
      <dsp:spPr>
        <a:xfrm>
          <a:off x="2910916" y="0"/>
          <a:ext cx="2705708" cy="720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Директор – Задачи: 3, 4</a:t>
          </a:r>
          <a:endParaRPr lang="ru-RU" sz="2400" kern="1200" dirty="0"/>
        </a:p>
      </dsp:txBody>
      <dsp:txXfrm>
        <a:off x="2910916" y="0"/>
        <a:ext cx="2705708" cy="720442"/>
      </dsp:txXfrm>
    </dsp:sp>
    <dsp:sp modelId="{0DF7171F-D4CD-45AF-B74E-5BF591AC9A50}">
      <dsp:nvSpPr>
        <dsp:cNvPr id="0" name=""/>
        <dsp:cNvSpPr/>
      </dsp:nvSpPr>
      <dsp:spPr>
        <a:xfrm>
          <a:off x="804831" y="1648212"/>
          <a:ext cx="2177235" cy="20307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Заместитель директора по научной работе – Задачи: 6, 9</a:t>
          </a:r>
          <a:endParaRPr lang="ru-RU" sz="2400" kern="1200" dirty="0"/>
        </a:p>
      </dsp:txBody>
      <dsp:txXfrm>
        <a:off x="804831" y="1648212"/>
        <a:ext cx="2177235" cy="2030704"/>
      </dsp:txXfrm>
    </dsp:sp>
    <dsp:sp modelId="{D1BB2645-C082-4B03-9AE9-3AA79A8E4489}">
      <dsp:nvSpPr>
        <dsp:cNvPr id="0" name=""/>
        <dsp:cNvSpPr/>
      </dsp:nvSpPr>
      <dsp:spPr>
        <a:xfrm>
          <a:off x="3247290" y="1648212"/>
          <a:ext cx="2022037" cy="25766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Заместитель директора по региональным исследованиям – Задачи: 5, 7, 8</a:t>
          </a:r>
          <a:endParaRPr lang="ru-RU" sz="2400" kern="1200" dirty="0"/>
        </a:p>
      </dsp:txBody>
      <dsp:txXfrm>
        <a:off x="3247290" y="1648212"/>
        <a:ext cx="2022037" cy="2576634"/>
      </dsp:txXfrm>
    </dsp:sp>
    <dsp:sp modelId="{272E8956-D507-43DE-8585-4A42EF921C2C}">
      <dsp:nvSpPr>
        <dsp:cNvPr id="0" name=""/>
        <dsp:cNvSpPr/>
      </dsp:nvSpPr>
      <dsp:spPr>
        <a:xfrm>
          <a:off x="5586236" y="1648212"/>
          <a:ext cx="2188157" cy="2310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Заместитель директора по общим вопросам – Задачи: 1, 2 </a:t>
          </a:r>
          <a:endParaRPr lang="ru-RU" sz="2400" kern="1200" dirty="0"/>
        </a:p>
      </dsp:txBody>
      <dsp:txXfrm>
        <a:off x="5586236" y="1648212"/>
        <a:ext cx="2188157" cy="2310430"/>
      </dsp:txXfrm>
    </dsp:sp>
    <dsp:sp modelId="{C2D2CC47-89CB-40FE-B493-DFD9BA61194F}">
      <dsp:nvSpPr>
        <dsp:cNvPr id="0" name=""/>
        <dsp:cNvSpPr/>
      </dsp:nvSpPr>
      <dsp:spPr>
        <a:xfrm>
          <a:off x="1008119" y="663850"/>
          <a:ext cx="1440885" cy="720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Учёный совет</a:t>
          </a:r>
          <a:endParaRPr lang="ru-RU" sz="2400" kern="1200" dirty="0"/>
        </a:p>
      </dsp:txBody>
      <dsp:txXfrm>
        <a:off x="1008119" y="663850"/>
        <a:ext cx="1440885" cy="720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10D3-259A-4F3A-994A-F6E004D2F7C6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428F-6071-479E-90EF-DD031F520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10D3-259A-4F3A-994A-F6E004D2F7C6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428F-6071-479E-90EF-DD031F520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10D3-259A-4F3A-994A-F6E004D2F7C6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428F-6071-479E-90EF-DD031F520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10D3-259A-4F3A-994A-F6E004D2F7C6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428F-6071-479E-90EF-DD031F520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10D3-259A-4F3A-994A-F6E004D2F7C6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428F-6071-479E-90EF-DD031F520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10D3-259A-4F3A-994A-F6E004D2F7C6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428F-6071-479E-90EF-DD031F520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10D3-259A-4F3A-994A-F6E004D2F7C6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428F-6071-479E-90EF-DD031F520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10D3-259A-4F3A-994A-F6E004D2F7C6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428F-6071-479E-90EF-DD031F520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10D3-259A-4F3A-994A-F6E004D2F7C6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428F-6071-479E-90EF-DD031F520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10D3-259A-4F3A-994A-F6E004D2F7C6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428F-6071-479E-90EF-DD031F520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10D3-259A-4F3A-994A-F6E004D2F7C6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428F-6071-479E-90EF-DD031F520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610D3-259A-4F3A-994A-F6E004D2F7C6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C428F-6071-479E-90EF-DD031F520C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dirty="0" smtClean="0"/>
              <a:t>ФЕДЕРАЛЬНОЕ БЮДЖЕТНОЕ УЧРЕЖДЕНИЕ </a:t>
            </a:r>
            <a:r>
              <a:rPr lang="ru-RU" sz="2800" dirty="0"/>
              <a:t>НАУКИ "НОВОСИБИРСКИЙ НАУЧНО-ИССЛЕДОВАТЕЛЬСКИЙ ИНСТИТУТ ГИГИЕНЫ" ФЕДЕРАЛЬНОЙ СЛУЖБЫ ПО НАДЗОРУ В СФЕРЕ ЗАЩИТЫ ПРАВ ПОТРЕБИТЕЛЕЙ И БЛАГОПОЛУЧИЯ </a:t>
            </a:r>
            <a:r>
              <a:rPr lang="ru-RU" sz="2800" dirty="0" smtClean="0"/>
              <a:t>ЧЕЛОВЕКА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ПРОГРАММА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 РАЗВИТИЯ НА 2013 -2020 гг.</a:t>
            </a:r>
            <a:r>
              <a:rPr lang="ru-RU" dirty="0" smtClean="0"/>
              <a:t>»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Виды деятельности за плату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dirty="0" smtClean="0"/>
              <a:t>Санитарно-эпидемиологические обследования, исследования, испытания, токсикологические и иные оценки и экспертизы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НИР по отраслевым, федеральным, региональным и местным программам обеспечения СЭБ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НИР экспертизы т в области обеспечения СЭБ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НИР по грантам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Оказание медицинской помощи по диагностике, профилактике м лечению неинфекционных заболеваний, услуг по лабораторным исследованиям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Проведение профилактических при поступлении на работу и периодических медицинских осмотров работающих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Консультационно-методическая помощь по организации лечебно-диагностических и профилактических мероприятий в ЛПУ и др.организациях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Издание печатной продукции по результатам деятельности по обеспечению СЭБ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Образовательная деятельность сверх контрольных цифр, установленных </a:t>
            </a:r>
            <a:r>
              <a:rPr lang="ru-RU" dirty="0" err="1" smtClean="0"/>
              <a:t>Роспотребнадзором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>
                <a:solidFill>
                  <a:srgbClr val="0070C0"/>
                </a:solidFill>
              </a:rPr>
              <a:t>Цель и задачи </a:t>
            </a:r>
            <a:r>
              <a:rPr lang="ru-RU" b="1" dirty="0" smtClean="0">
                <a:solidFill>
                  <a:srgbClr val="0070C0"/>
                </a:solidFill>
              </a:rPr>
              <a:t>программы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Основной стратегической целью Программы является создание инновационной системы обеспечения </a:t>
            </a:r>
            <a:r>
              <a:rPr lang="ru-RU" dirty="0" err="1"/>
              <a:t>конкурентноспособности</a:t>
            </a:r>
            <a:r>
              <a:rPr lang="ru-RU" dirty="0"/>
              <a:t> научно-исследовательской и медико-профилактической деятельности института в сфере обеспечения санитарно-эпидемиологического благополучия населения </a:t>
            </a:r>
            <a:r>
              <a:rPr lang="ru-RU" dirty="0" err="1"/>
              <a:t>горно-добывающих</a:t>
            </a:r>
            <a:r>
              <a:rPr lang="ru-RU" dirty="0"/>
              <a:t> регионов Сибири и Дальнего Востока.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b="1" dirty="0">
                <a:solidFill>
                  <a:srgbClr val="0070C0"/>
                </a:solidFill>
              </a:rPr>
              <a:t>Задачами  Программы являются: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/>
              <a:t>Модернизация лечебно-диагностического  и технического оборудования в научных и клинических подразделениях.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Информатизация научно-исследовательской, медицинской деятельности.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Совершенствование кадровой политики.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Совершенствование организационной структуры института.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Разработка инновационных моделей научно-методического обеспечения профилактики профессиональных и экологически обусловленных заболеваний в горнодобывающих регионах Сибири и Дальнего Востока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Задачами  Программы являются</a:t>
            </a:r>
            <a:r>
              <a:rPr lang="ru-RU" b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 startAt="6"/>
            </a:pPr>
            <a:r>
              <a:rPr lang="ru-RU" dirty="0"/>
              <a:t>Актуализация на федеральном и региональном уровнях санитарных норм и правил, методических указаний и рекомендаций, информационных пособий для врачей по вопросам медицины труда и гигиены детей и подростков, гигиены окружающей среды.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ru-RU" dirty="0"/>
              <a:t>Гигиеническое нормирование загрязняющих веществ в производственной и окружающей среде, внедрение клеточных технологий.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ru-RU" dirty="0"/>
              <a:t>Разработка методологии формирования здорового образа жизни, включая популяризацию культуры здорового питания, спортивно-оздоровительных программ, профилактики алкоголизма, наркомании, противодействие потреблению табака, негативного влияния информационного </a:t>
            </a:r>
            <a:r>
              <a:rPr lang="ru-RU" dirty="0" err="1"/>
              <a:t>контента</a:t>
            </a:r>
            <a:r>
              <a:rPr lang="ru-RU" dirty="0"/>
              <a:t>. 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ru-RU" dirty="0"/>
              <a:t>Социально-гигиенический мониторинг: разработка и внедрение методов популяционной и индивидуальной диагностики экологически обусловленных </a:t>
            </a:r>
            <a:r>
              <a:rPr lang="ru-RU" dirty="0" err="1" smtClean="0"/>
              <a:t>заболевааний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4000" b="1" dirty="0">
                <a:solidFill>
                  <a:srgbClr val="0070C0"/>
                </a:solidFill>
              </a:rPr>
              <a:t>Перечень и описание программных мероприятий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r>
              <a:rPr lang="ru-RU" sz="2000" dirty="0" smtClean="0"/>
              <a:t>Задача 1.  Мероприятия:</a:t>
            </a:r>
          </a:p>
          <a:p>
            <a:r>
              <a:rPr lang="ru-RU" sz="2000" dirty="0" smtClean="0"/>
              <a:t>1.Оснащение </a:t>
            </a:r>
            <a:r>
              <a:rPr lang="ru-RU" sz="2000" dirty="0"/>
              <a:t>клиники профессиональных заболеваний оборудованием для диагностики и лечения </a:t>
            </a:r>
            <a:r>
              <a:rPr lang="ru-RU" sz="2000" dirty="0" err="1"/>
              <a:t>шумо-вибрационной</a:t>
            </a:r>
            <a:r>
              <a:rPr lang="ru-RU" sz="2000" dirty="0"/>
              <a:t> и пылевой патологии 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/>
              <a:t>2. Внедрение цифровых технологий, дистанционных методов диагностики и лечения профессиональных и экологически обусловленных заболеваний.</a:t>
            </a:r>
          </a:p>
          <a:p>
            <a:r>
              <a:rPr lang="ru-RU" sz="2000" dirty="0"/>
              <a:t>3. Оснащение испытательного лабораторного центра измерительным оборудованием для контроля загрязнения окружающей среды и </a:t>
            </a:r>
            <a:r>
              <a:rPr lang="ru-RU" sz="2000" dirty="0" err="1"/>
              <a:t>биосред</a:t>
            </a:r>
            <a:r>
              <a:rPr lang="ru-RU" sz="2000" dirty="0"/>
              <a:t> организма человека.</a:t>
            </a:r>
          </a:p>
          <a:p>
            <a:r>
              <a:rPr lang="ru-RU" sz="2000" dirty="0"/>
              <a:t>4. Ремонт и реконструкция инженерно-технических систем и помещений главного корпуса и вивария.</a:t>
            </a:r>
          </a:p>
          <a:p>
            <a:r>
              <a:rPr lang="ru-RU" sz="2000" dirty="0"/>
              <a:t>5. Приобретение и установка вентиляционных систем для ингаляционной затравки, содержания лабораторных животных. </a:t>
            </a:r>
          </a:p>
          <a:p>
            <a:r>
              <a:rPr lang="ru-RU" sz="2000" dirty="0"/>
              <a:t>6.Оснащение вивария лабораторным оборудованием для испытаний токсичности химических веществ на культурах клеток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Перечень и описание программных мероприятий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Задача 2 . </a:t>
            </a:r>
            <a:r>
              <a:rPr lang="ru-RU" dirty="0"/>
              <a:t>Мероприятия.</a:t>
            </a:r>
          </a:p>
          <a:p>
            <a:r>
              <a:rPr lang="ru-RU" dirty="0"/>
              <a:t>7. Создание единой библиотечной системы.</a:t>
            </a:r>
          </a:p>
          <a:p>
            <a:r>
              <a:rPr lang="ru-RU" dirty="0"/>
              <a:t>8. Приобретение оборудования и программных средств, организация видеоконференций, оказания </a:t>
            </a:r>
            <a:r>
              <a:rPr lang="ru-RU" dirty="0" err="1"/>
              <a:t>консультационых</a:t>
            </a:r>
            <a:r>
              <a:rPr lang="ru-RU" dirty="0"/>
              <a:t> медицинских услуг в электроном виде (</a:t>
            </a:r>
            <a:r>
              <a:rPr lang="ru-RU" dirty="0" err="1"/>
              <a:t>телемедицина</a:t>
            </a:r>
            <a:r>
              <a:rPr lang="ru-RU" dirty="0"/>
              <a:t>).</a:t>
            </a:r>
          </a:p>
          <a:p>
            <a:r>
              <a:rPr lang="ru-RU" dirty="0"/>
              <a:t>9. Организация закупок в электронном виде, использование интернет ресурсов для организации научных исследований и выполнения научно-практических работ.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Перечень и описание программных мероприятий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Задача 3. Мероприятия</a:t>
            </a:r>
            <a:r>
              <a:rPr lang="ru-RU" dirty="0"/>
              <a:t>.</a:t>
            </a:r>
          </a:p>
          <a:p>
            <a:r>
              <a:rPr lang="ru-RU" dirty="0"/>
              <a:t>10. Организация целевого набора выпускников медико-профилактического факультета.</a:t>
            </a:r>
          </a:p>
          <a:p>
            <a:r>
              <a:rPr lang="ru-RU" dirty="0"/>
              <a:t>11. Осуществление наставничества с молодыми специалистами.</a:t>
            </a:r>
          </a:p>
          <a:p>
            <a:r>
              <a:rPr lang="ru-RU" dirty="0"/>
              <a:t>12. Работа с кадровым резервом и оптимизация рейтинговой системы оценки результатов научной деятельности.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Перечень и описание программных мероприятий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r>
              <a:rPr lang="ru-RU" sz="2000" dirty="0"/>
              <a:t>Задача </a:t>
            </a:r>
            <a:r>
              <a:rPr lang="ru-RU" sz="2000" dirty="0" smtClean="0"/>
              <a:t> 4.  Мероприятия</a:t>
            </a:r>
            <a:r>
              <a:rPr lang="ru-RU" sz="2000" dirty="0"/>
              <a:t>.</a:t>
            </a:r>
          </a:p>
          <a:p>
            <a:r>
              <a:rPr lang="ru-RU" sz="2000" dirty="0"/>
              <a:t>13. </a:t>
            </a:r>
            <a:r>
              <a:rPr lang="ru-RU" sz="2000" dirty="0" smtClean="0"/>
              <a:t>Актуализация совместно </a:t>
            </a:r>
            <a:r>
              <a:rPr lang="ru-RU" sz="2000" dirty="0"/>
              <a:t>с Министерством здравоохранения Новосибирской области центра профпатологии Новосибирской </a:t>
            </a:r>
            <a:r>
              <a:rPr lang="ru-RU" sz="2000" dirty="0" smtClean="0"/>
              <a:t>области</a:t>
            </a:r>
            <a:endParaRPr lang="ru-RU" sz="2000" dirty="0"/>
          </a:p>
          <a:p>
            <a:r>
              <a:rPr lang="ru-RU" sz="2000" dirty="0"/>
              <a:t>14. Организация информационно-аналитического отдела для мониторинга и научно-методического обеспечения мероприятий управлений Роспотребнадзора по субъектам РФ в региональных профилактических программ субъектов РФ в СФО и ДВФО;</a:t>
            </a:r>
          </a:p>
          <a:p>
            <a:r>
              <a:rPr lang="ru-RU" sz="2000" dirty="0"/>
              <a:t>15. Создание совместно с медицинским технопарком г.Новосибирск и ФБОУ ВПО "Педагогический университет" регионального центра мониторинга здоровья детей и подростков с использованием современных методов мониторинга, диагностики и корректировки патологии опорно-двигательного аппарата, зрения, обмена веществ с учетом национальных и региональных особенностей населения Сибири и Дальнего Востока;</a:t>
            </a:r>
          </a:p>
          <a:p>
            <a:r>
              <a:rPr lang="ru-RU" sz="2000" dirty="0"/>
              <a:t>16.Обеспечение взаимодействия с научно-исследовательскими институтами СО РАН, РАМН, образовательными организациями высшего профессионального образования по разработке инновационной продукции.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Перечень и описание программных мероприятий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Задача 5. Мероприятия</a:t>
            </a:r>
            <a:r>
              <a:rPr lang="ru-RU" dirty="0"/>
              <a:t>:</a:t>
            </a:r>
          </a:p>
          <a:p>
            <a:r>
              <a:rPr lang="ru-RU" dirty="0"/>
              <a:t>17. Разработка и внедрение методов оценки профессиональных и экологически обусловленных  рисков для здоровья населения с  учётом специфики санитарно-эпидемиологической обстановки на территории </a:t>
            </a:r>
            <a:r>
              <a:rPr lang="ru-RU" dirty="0" err="1"/>
              <a:t>горно-добывающих</a:t>
            </a:r>
            <a:r>
              <a:rPr lang="ru-RU" dirty="0"/>
              <a:t> регионов Сибири и Дальнего Востока (риск пылевой, </a:t>
            </a:r>
            <a:r>
              <a:rPr lang="ru-RU" dirty="0" err="1"/>
              <a:t>шумо-вибрационной</a:t>
            </a:r>
            <a:r>
              <a:rPr lang="ru-RU" dirty="0"/>
              <a:t> патологии).</a:t>
            </a:r>
          </a:p>
          <a:p>
            <a:r>
              <a:rPr lang="ru-RU" dirty="0"/>
              <a:t>18. Совершенствование методов гигиенической диагностики </a:t>
            </a:r>
            <a:r>
              <a:rPr lang="ru-RU" dirty="0" smtClean="0"/>
              <a:t>профессиональных </a:t>
            </a:r>
            <a:r>
              <a:rPr lang="ru-RU" dirty="0"/>
              <a:t>и экологически обусловленных заболеваний на основе иммунологических, генетических, клеточных и метаболических маркёров эффекта, прижизненной морфологической диагностики.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Перечень и описание программных мероприятий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Задача 6. Мероприятия</a:t>
            </a:r>
            <a:r>
              <a:rPr lang="ru-RU" dirty="0"/>
              <a:t>. </a:t>
            </a:r>
          </a:p>
          <a:p>
            <a:r>
              <a:rPr lang="ru-RU" dirty="0"/>
              <a:t>19. Планирование и внедрение результатов НИР с Управлениями Роспотребнадзора в субъектах Сибирского и </a:t>
            </a:r>
            <a:r>
              <a:rPr lang="ru-RU" dirty="0" err="1"/>
              <a:t>Дальне-Восточного</a:t>
            </a:r>
            <a:r>
              <a:rPr lang="ru-RU" dirty="0"/>
              <a:t> Федеральных округов.</a:t>
            </a:r>
          </a:p>
          <a:p>
            <a:r>
              <a:rPr lang="ru-RU" dirty="0"/>
              <a:t>20. Выполнение санитарно-профилактических мероприятий в программах обеспечения СЭБ регионов и мониторинг их эффективности (гигиеническое обучение декретированных контингентов, гигиеническая оценка влияния факторов окружающей и производственной среды на здоровье населения и работающих, оценка риска для здоровья населения, проведение медицинских осмотров работников с вредными условиями труда, диспансеризация работающего населения, разработка программ мониторинга и оздоровления детей и подростков).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АКТУАЛЬНОСТЬ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Указы Президента Российской Федерации от 07 мая 2012 </a:t>
            </a:r>
            <a:r>
              <a:rPr lang="ru-RU" dirty="0" smtClean="0"/>
              <a:t>года</a:t>
            </a:r>
          </a:p>
          <a:p>
            <a:pPr lvl="1"/>
            <a:r>
              <a:rPr lang="ru-RU" dirty="0"/>
              <a:t>"О долгосрочной государственной экономической политике" (№ 596</a:t>
            </a:r>
            <a:r>
              <a:rPr lang="ru-RU" dirty="0" smtClean="0"/>
              <a:t>),</a:t>
            </a:r>
          </a:p>
          <a:p>
            <a:pPr lvl="1"/>
            <a:r>
              <a:rPr lang="ru-RU" dirty="0" smtClean="0"/>
              <a:t> </a:t>
            </a:r>
            <a:r>
              <a:rPr lang="ru-RU" dirty="0"/>
              <a:t>"О мероприятиях по реализации государственной социальной политики" ( № 597), </a:t>
            </a:r>
          </a:p>
          <a:p>
            <a:pPr lvl="1"/>
            <a:r>
              <a:rPr lang="ru-RU" dirty="0" smtClean="0"/>
              <a:t>"</a:t>
            </a:r>
            <a:r>
              <a:rPr lang="ru-RU" dirty="0"/>
              <a:t>О совершенствовании государственной политики в сфере здравоохранения" (№598</a:t>
            </a:r>
            <a:r>
              <a:rPr lang="ru-RU" dirty="0" smtClean="0"/>
              <a:t>),</a:t>
            </a:r>
          </a:p>
          <a:p>
            <a:pPr lvl="1"/>
            <a:r>
              <a:rPr lang="ru-RU" dirty="0" smtClean="0"/>
              <a:t> </a:t>
            </a:r>
            <a:r>
              <a:rPr lang="ru-RU" dirty="0"/>
              <a:t>"О мерах по реализации государственной политики в области образования и науки" (№599</a:t>
            </a:r>
            <a:r>
              <a:rPr lang="ru-RU" dirty="0" smtClean="0"/>
              <a:t>,</a:t>
            </a:r>
          </a:p>
          <a:p>
            <a:pPr lvl="1"/>
            <a:r>
              <a:rPr lang="ru-RU" dirty="0" smtClean="0"/>
              <a:t> </a:t>
            </a:r>
            <a:r>
              <a:rPr lang="ru-RU" dirty="0"/>
              <a:t>"О мерах по реализации демографической политики Российской Федерации" (№606),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Перечень и описание программных мероприятий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Задача 7. Мероприятия</a:t>
            </a:r>
            <a:r>
              <a:rPr lang="ru-RU" dirty="0"/>
              <a:t>. </a:t>
            </a:r>
          </a:p>
          <a:p>
            <a:r>
              <a:rPr lang="ru-RU" dirty="0"/>
              <a:t>21. Актуализация нормативно-методической документации по эксплуатации вивария, содержанию лабораторных животных.</a:t>
            </a:r>
          </a:p>
          <a:p>
            <a:r>
              <a:rPr lang="ru-RU" dirty="0"/>
              <a:t>22. Разработка методов определения химических веществ в объектах окружающей среды и мониторинг уровней воздействия в экспериментах.</a:t>
            </a:r>
          </a:p>
          <a:p>
            <a:r>
              <a:rPr lang="ru-RU" dirty="0"/>
              <a:t>23. Обеспечение условий содержания лабораторных животных в соответствии с принципами гуманного обращения.</a:t>
            </a:r>
          </a:p>
          <a:p>
            <a:r>
              <a:rPr lang="ru-RU" dirty="0"/>
              <a:t>24. Моделирование зависимости "Доза-время-эффект" в опытах "</a:t>
            </a:r>
            <a:r>
              <a:rPr lang="en-US" dirty="0"/>
              <a:t>in vivo</a:t>
            </a:r>
            <a:r>
              <a:rPr lang="ru-RU" dirty="0"/>
              <a:t>" и "</a:t>
            </a:r>
            <a:r>
              <a:rPr lang="en-US" dirty="0"/>
              <a:t>in vitro</a:t>
            </a:r>
            <a:r>
              <a:rPr lang="ru-RU" dirty="0"/>
              <a:t>".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Перечень и описание программных мероприятий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Задача 8. Мероприятия</a:t>
            </a:r>
            <a:r>
              <a:rPr lang="ru-RU" dirty="0"/>
              <a:t>. </a:t>
            </a:r>
          </a:p>
          <a:p>
            <a:r>
              <a:rPr lang="ru-RU" dirty="0"/>
              <a:t>25. Осуществление образовательной деятельности по программам дополнительного профессионального образования, аттестации декретированных групп населения.</a:t>
            </a:r>
          </a:p>
          <a:p>
            <a:r>
              <a:rPr lang="ru-RU" dirty="0"/>
              <a:t>26. Издательство научной и научно-публицистической литературы в сфере профилактической медицины по результатам научных исследований.</a:t>
            </a:r>
          </a:p>
          <a:p>
            <a:r>
              <a:rPr lang="ru-RU" dirty="0"/>
              <a:t>27. Реализация мероприятий программ профилактического питания и двигательной активности детей и подростков.</a:t>
            </a:r>
          </a:p>
          <a:p>
            <a:r>
              <a:rPr lang="ru-RU" dirty="0"/>
              <a:t>28. Подготовка информационно-аналитических материалов по вопросам профилактики алкоголизма, наркомании, противодействию потреблению табака, негативного влияния информационного </a:t>
            </a:r>
            <a:r>
              <a:rPr lang="ru-RU" dirty="0" err="1"/>
              <a:t>контента</a:t>
            </a:r>
            <a:r>
              <a:rPr lang="ru-RU" dirty="0"/>
              <a:t> на здоровье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Перечень и описание программных мероприятий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Задача 9.  Мероприятия</a:t>
            </a:r>
            <a:r>
              <a:rPr lang="ru-RU" dirty="0"/>
              <a:t>.</a:t>
            </a:r>
          </a:p>
          <a:p>
            <a:r>
              <a:rPr lang="ru-RU" dirty="0"/>
              <a:t>29. Анализ баз данных федерального и региональных в субъектах Российской Федерации по Сибирскому и </a:t>
            </a:r>
            <a:r>
              <a:rPr lang="ru-RU" dirty="0" err="1"/>
              <a:t>Дальне-Восточному</a:t>
            </a:r>
            <a:r>
              <a:rPr lang="ru-RU" dirty="0"/>
              <a:t> федеральным округам фондов СГМ.</a:t>
            </a:r>
          </a:p>
          <a:p>
            <a:r>
              <a:rPr lang="ru-RU" dirty="0"/>
              <a:t>30. Разработка и оценка эффективности  методов популяционной и индивидуальной диагностики экологически обусловленных заболеваний.</a:t>
            </a:r>
          </a:p>
          <a:p>
            <a:r>
              <a:rPr lang="ru-RU" dirty="0"/>
              <a:t>31. Подготовка материалов для государственного доклада о санитарно-эпидемиологической обстановке и мерах по обеспечению санитарно-эпидемиологического благополучия населения в Сибирском и </a:t>
            </a:r>
            <a:r>
              <a:rPr lang="ru-RU" dirty="0" err="1"/>
              <a:t>Дальне-Восточном</a:t>
            </a:r>
            <a:r>
              <a:rPr lang="ru-RU" dirty="0"/>
              <a:t> федеральных округах.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>
                <a:solidFill>
                  <a:srgbClr val="0070C0"/>
                </a:solidFill>
              </a:rPr>
              <a:t>Система управления реализацией </a:t>
            </a:r>
            <a:r>
              <a:rPr lang="ru-RU" b="1" dirty="0" smtClean="0">
                <a:solidFill>
                  <a:srgbClr val="0070C0"/>
                </a:solidFill>
              </a:rPr>
              <a:t>Программы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79512" y="1397000"/>
          <a:ext cx="8568952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Целевые индикаторы, характеризующие результативность  Программы на 2013 – 2020 г.г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79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546"/>
                <a:gridCol w="4480498"/>
                <a:gridCol w="1280142"/>
                <a:gridCol w="1440160"/>
                <a:gridCol w="1451654"/>
              </a:tblGrid>
              <a:tr h="370840">
                <a:tc rowSpan="2">
                  <a:txBody>
                    <a:bodyPr/>
                    <a:lstStyle/>
                    <a:p>
                      <a:pPr marR="45720"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200" b="0" i="0" dirty="0">
                          <a:latin typeface="Times New Roman"/>
                        </a:rPr>
                        <a:t>№ </a:t>
                      </a:r>
                      <a:r>
                        <a:rPr lang="ru-RU" sz="1200" b="0" i="0" dirty="0" err="1">
                          <a:latin typeface="Times New Roman"/>
                        </a:rPr>
                        <a:t>п</a:t>
                      </a:r>
                      <a:r>
                        <a:rPr lang="ru-RU" sz="1200" b="0" i="0" dirty="0">
                          <a:latin typeface="Times New Roman"/>
                        </a:rPr>
                        <a:t>/</a:t>
                      </a:r>
                      <a:r>
                        <a:rPr lang="ru-RU" sz="1200" b="0" i="0" dirty="0" err="1">
                          <a:latin typeface="Times New Roman"/>
                        </a:rPr>
                        <a:t>п</a:t>
                      </a:r>
                      <a:endParaRPr lang="ru-RU" sz="1000" b="1" i="1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200" b="0" i="0" dirty="0">
                          <a:latin typeface="Times New Roman"/>
                        </a:rPr>
                        <a:t>Показатель</a:t>
                      </a:r>
                      <a:endParaRPr lang="ru-RU" sz="1000" b="1" i="1" dirty="0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b="0">
                          <a:latin typeface="Times New Roman"/>
                        </a:rPr>
                        <a:t>Значения показателя</a:t>
                      </a:r>
                      <a:endParaRPr lang="ru-RU" sz="1000" b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b="0">
                          <a:latin typeface="Times New Roman"/>
                        </a:rPr>
                        <a:t>2013-2015 г.</a:t>
                      </a:r>
                      <a:endParaRPr lang="ru-RU" sz="1000" b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b="0">
                          <a:latin typeface="Times New Roman"/>
                        </a:rPr>
                        <a:t>2016-2018 г.</a:t>
                      </a:r>
                      <a:endParaRPr lang="ru-RU" sz="1000" b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b="0">
                          <a:latin typeface="Times New Roman"/>
                        </a:rPr>
                        <a:t>2019-2020 г.</a:t>
                      </a:r>
                      <a:endParaRPr lang="ru-RU" sz="1000" b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ctr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 b="0" i="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dirty="0">
                          <a:latin typeface="Times New Roman"/>
                        </a:rPr>
                        <a:t>Количество выполненных диссертаций, ед.</a:t>
                      </a:r>
                      <a:endParaRPr lang="ru-RU" sz="1000" b="1" i="1" dirty="0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3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4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4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ctr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 b="0" i="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Количество утвержденных нормативно-методических документов, ед. всего / в т.ч. на федеральном уровне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12 / 2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20 / 4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25 / 5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ctr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 b="0" i="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Количество проведенных научных конференций, ед.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2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5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ctr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 b="0" i="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Индекс цитируемости сотрудников института (РИНЦ)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b="0" i="0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b="0" i="0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ctr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0" i="0" dirty="0">
                          <a:latin typeface="Times New Roman"/>
                        </a:rPr>
                        <a:t>УУ</a:t>
                      </a:r>
                      <a:endParaRPr lang="ru-RU" sz="1000" b="1" i="1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Удельный вес финансирования научных тем, из внебюджетных источников (гранды, др.целевые программы), %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5%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5-10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15-30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ctr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 b="0" i="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Взаимодействие с территориальными управления Роспотребнадзора по реализации профилактических программ в регионах, ед.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5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15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ctr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 b="0" i="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Средняя заработная плата, всего, тыс.руб.</a:t>
                      </a:r>
                      <a:endParaRPr lang="ru-RU" sz="1000" b="1" i="1">
                        <a:latin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В т.ч.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Научные сотрудники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Медицинские работники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b="0" i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b="0" i="0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ctr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 b="0" i="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Средний возраст научных сотрудников, лет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62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55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>
                          <a:latin typeface="Times New Roman"/>
                        </a:rPr>
                        <a:t>45</a:t>
                      </a:r>
                      <a:endParaRPr lang="ru-RU" sz="1000" b="1" i="1"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ctr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 b="0" i="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dirty="0">
                          <a:latin typeface="Times New Roman"/>
                        </a:rPr>
                        <a:t>Объём медицинской помощи населению:</a:t>
                      </a:r>
                      <a:endParaRPr lang="ru-RU" sz="1000" b="1" i="1" dirty="0">
                        <a:latin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- амбулаторная,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посещ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- стационарная,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койко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/дни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40000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7800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50000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60000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15000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Распоряжение и постановление правительства Российской Федерации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060848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от 5 июля 2010 г. № 1120-р."Стратегия социально-экономического развития Сибири до 2020 года»</a:t>
            </a:r>
          </a:p>
          <a:p>
            <a:r>
              <a:rPr lang="ru-RU" dirty="0" smtClean="0"/>
              <a:t>от </a:t>
            </a:r>
            <a:r>
              <a:rPr lang="ru-RU" dirty="0"/>
              <a:t>31 января 2013 г. "Основные направлений деятельности Правительства Российской Федерации на период до 2018 </a:t>
            </a:r>
            <a:r>
              <a:rPr lang="ru-RU" dirty="0" smtClean="0"/>
              <a:t>года«.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Планы деятельности на 2013 – 2018 годы</a:t>
            </a:r>
          </a:p>
          <a:p>
            <a:r>
              <a:rPr lang="ru-RU" dirty="0" smtClean="0"/>
              <a:t>Федеральной службы по надзору в сфере защиты прав потребителей и благополучия человека, </a:t>
            </a:r>
          </a:p>
          <a:p>
            <a:r>
              <a:rPr lang="ru-RU" dirty="0" smtClean="0"/>
              <a:t>министерства здравоохранения, </a:t>
            </a:r>
          </a:p>
          <a:p>
            <a:r>
              <a:rPr lang="ru-RU" dirty="0" smtClean="0"/>
              <a:t>министерства регионального развития, </a:t>
            </a:r>
          </a:p>
          <a:p>
            <a:r>
              <a:rPr lang="ru-RU" dirty="0" smtClean="0"/>
              <a:t>министерства экономического развития, </a:t>
            </a:r>
          </a:p>
          <a:p>
            <a:r>
              <a:rPr lang="ru-RU" dirty="0" smtClean="0"/>
              <a:t>министерства промышленности и торговли, министерства труда и социальной защиты Российской Федерации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Модернизация технологической базы промышленности Российской Федерации для регионов Сибири и Дальнего Востока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/>
              <a:t>на </a:t>
            </a:r>
            <a:r>
              <a:rPr lang="ru-RU" sz="2800" dirty="0"/>
              <a:t>территории 12 </a:t>
            </a:r>
            <a:r>
              <a:rPr lang="ru-RU" sz="2800" dirty="0" smtClean="0"/>
              <a:t>субъектов </a:t>
            </a:r>
            <a:r>
              <a:rPr lang="ru-RU" sz="2800" dirty="0"/>
              <a:t>Сибирского федерального </a:t>
            </a:r>
            <a:r>
              <a:rPr lang="ru-RU" sz="2800" dirty="0" smtClean="0"/>
              <a:t>округа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smtClean="0"/>
              <a:t>будут </a:t>
            </a:r>
            <a:r>
              <a:rPr lang="ru-RU" sz="2800" dirty="0"/>
              <a:t>реализованы крупные проекты в таких отраслях промышленности как, машиностроение (буровое, горно-шахтное, трубопроводное, транспортное, энергетическое и электротехническое, металлургическое, жилищно-коммунальное и строительное), авиастроение, производство медицинского оборудования и точное приборостроение; добывающая промышленность (добыча нефти, газа, угля, черных, цветных, благородных и редкоземельных металлов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Модернизация технологической базы промышленности Российской Федерации для регионов Сибири и Дальнего Востока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увеличена добыча </a:t>
            </a:r>
            <a:r>
              <a:rPr lang="ru-RU" sz="2800" dirty="0"/>
              <a:t>полезных ископаемых; </a:t>
            </a:r>
            <a:r>
              <a:rPr lang="ru-RU" sz="2800" dirty="0" smtClean="0"/>
              <a:t>осуществляться глубокая </a:t>
            </a:r>
            <a:r>
              <a:rPr lang="ru-RU" sz="2800" dirty="0"/>
              <a:t>переработка первичного сырья (</a:t>
            </a:r>
            <a:r>
              <a:rPr lang="ru-RU" sz="2800" dirty="0" err="1"/>
              <a:t>нефте</a:t>
            </a:r>
            <a:r>
              <a:rPr lang="ru-RU" sz="2800" dirty="0"/>
              <a:t>-, </a:t>
            </a:r>
            <a:r>
              <a:rPr lang="ru-RU" sz="2800" dirty="0" err="1"/>
              <a:t>газо</a:t>
            </a:r>
            <a:r>
              <a:rPr lang="ru-RU" sz="2800" dirty="0"/>
              <a:t>-, угле-, лесохимия), производство целлюлозы, бумаги, высокотехнологичных горюче-смазочных </a:t>
            </a:r>
            <a:r>
              <a:rPr lang="ru-RU" sz="2800" dirty="0" smtClean="0"/>
              <a:t>материалов; </a:t>
            </a:r>
          </a:p>
          <a:p>
            <a:r>
              <a:rPr lang="ru-RU" sz="2800" dirty="0" smtClean="0"/>
              <a:t>освоение северных и арктических территорий с формированием </a:t>
            </a:r>
            <a:r>
              <a:rPr lang="ru-RU" sz="2800" dirty="0"/>
              <a:t>крупных городских </a:t>
            </a:r>
            <a:r>
              <a:rPr lang="ru-RU" sz="2800" dirty="0" smtClean="0"/>
              <a:t>агломераций - </a:t>
            </a:r>
            <a:r>
              <a:rPr lang="ru-RU" sz="2800" dirty="0" err="1" smtClean="0"/>
              <a:t>транспортно-логистических</a:t>
            </a:r>
            <a:r>
              <a:rPr lang="ru-RU" sz="2800" dirty="0"/>
              <a:t>, торгово-финансовых, научно-образовательных, культурных, инновационных и промышленных центров.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Обеспечение  конституционных прав граждан России на "здоровые" условия проживания и труда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r>
              <a:rPr lang="ru-RU" dirty="0" smtClean="0"/>
              <a:t>требует </a:t>
            </a:r>
            <a:r>
              <a:rPr lang="ru-RU" dirty="0"/>
              <a:t>научно </a:t>
            </a:r>
            <a:r>
              <a:rPr lang="ru-RU" dirty="0" smtClean="0"/>
              <a:t>обоснованных гигиенические решения </a:t>
            </a:r>
            <a:r>
              <a:rPr lang="ru-RU" dirty="0"/>
              <a:t>как в отношении профилактики профессиональных заболеваний, так и экологически обусловленных заболеваний </a:t>
            </a:r>
            <a:r>
              <a:rPr lang="ru-RU" dirty="0" smtClean="0"/>
              <a:t> </a:t>
            </a:r>
            <a:r>
              <a:rPr lang="ru-RU" dirty="0"/>
              <a:t>населения.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Основные виды деятельности (план </a:t>
            </a:r>
            <a:r>
              <a:rPr lang="ru-RU" sz="3200" b="1" dirty="0" err="1">
                <a:solidFill>
                  <a:srgbClr val="0070C0"/>
                </a:solidFill>
              </a:rPr>
              <a:t>фин-хоз</a:t>
            </a:r>
            <a:r>
              <a:rPr lang="ru-RU" sz="3200" b="1" dirty="0">
                <a:solidFill>
                  <a:srgbClr val="0070C0"/>
                </a:solidFill>
              </a:rPr>
              <a:t> деятельности от 17.01.2013г.)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Гигиеническая оценка влияния факторов окружающей среды на здоровье взрослого и детского населения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профилактических и оздоровительных мероприятий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Научно-методическое и практическое обеспечение профилактических мероприятий на поддержание санитарно-эпидемиологического благополучия населения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Разработка проектов законодательных, нормативно-методических и информационных документов в области обеспечения СЭБ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Изучение процессов адаптации при воздействии факторов окружающей и производственной среды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Совершенствование критериев и  методов анализа , оценки и управления экологическими и профессиональными рисками для взрослых  и детей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Анализ и оценка распространенности производственных  и экологически обусловленных  заболеваний взрослых и детей с разработкой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Основные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sz="3600" b="1" dirty="0">
                <a:solidFill>
                  <a:srgbClr val="0070C0"/>
                </a:solidFill>
              </a:rPr>
              <a:t>виды деятельности (план </a:t>
            </a:r>
            <a:r>
              <a:rPr lang="ru-RU" sz="3600" b="1" dirty="0" err="1">
                <a:solidFill>
                  <a:srgbClr val="0070C0"/>
                </a:solidFill>
              </a:rPr>
              <a:t>фин-хоз</a:t>
            </a:r>
            <a:r>
              <a:rPr lang="ru-RU" sz="3600" b="1" dirty="0">
                <a:solidFill>
                  <a:srgbClr val="0070C0"/>
                </a:solidFill>
              </a:rPr>
              <a:t> деятельности от 17.01.2013г.)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Диагностика, лечение, экспертиза и реабилитация больных с профессиональными и экологически обусловленными болезнями, их диспансеризация в клинике и проведение предварительных и периодических медицинских осмотров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Разработка практических пособий,  инструкций, методических рекомендаций, методических указаний по диагностике, лечению профилактике профессиональных, производственно и экологически обусловленных заболеваний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Организация научных конференций, симпозиумов. Школ по обмену опытом и информацией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Образовательных деятельность (ординатура) в соответствии с лицензией на медицинскую деятельность.</a:t>
            </a:r>
          </a:p>
          <a:p>
            <a:pPr marL="457200" indent="-457200">
              <a:buFont typeface="+mj-lt"/>
              <a:buAutoNum type="arabicPeriod" startAt="8"/>
            </a:pP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1635</Words>
  <Application>Microsoft Office PowerPoint</Application>
  <PresentationFormat>Экран (4:3)</PresentationFormat>
  <Paragraphs>166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ФЕДЕРАЛЬНОЕ БЮДЖЕТНОЕ УЧРЕЖДЕНИЕ НАУКИ "НОВОСИБИРСКИЙ НАУЧНО-ИССЛЕДОВАТЕЛЬСКИЙ ИНСТИТУТ ГИГИЕНЫ" ФЕДЕРАЛЬНОЙ СЛУЖБЫ ПО НАДЗОРУ В СФЕРЕ ЗАЩИТЫ ПРАВ ПОТРЕБИТЕЛЕЙ И БЛАГОПОЛУЧИЯ ЧЕЛОВЕКА</vt:lpstr>
      <vt:lpstr>АКТУАЛЬНОСТЬ</vt:lpstr>
      <vt:lpstr>Распоряжение и постановление правительства Российской Федерации </vt:lpstr>
      <vt:lpstr>Слайд 4</vt:lpstr>
      <vt:lpstr>Модернизация технологической базы промышленности Российской Федерации для регионов Сибири и Дальнего Востока </vt:lpstr>
      <vt:lpstr>Модернизация технологической базы промышленности Российской Федерации для регионов Сибири и Дальнего Востока</vt:lpstr>
      <vt:lpstr>Обеспечение  конституционных прав граждан России на "здоровые" условия проживания и труда </vt:lpstr>
      <vt:lpstr>Основные виды деятельности (план фин-хоз деятельности от 17.01.2013г.)</vt:lpstr>
      <vt:lpstr>Основные виды деятельности (план фин-хоз деятельности от 17.01.2013г.)</vt:lpstr>
      <vt:lpstr>Виды деятельности за плату</vt:lpstr>
      <vt:lpstr>Цель и задачи программы</vt:lpstr>
      <vt:lpstr>  Задачами  Программы являются:  </vt:lpstr>
      <vt:lpstr>Задачами  Программы являются:</vt:lpstr>
      <vt:lpstr>Перечень и описание программных мероприятий </vt:lpstr>
      <vt:lpstr>Перечень и описание программных мероприятий </vt:lpstr>
      <vt:lpstr>Перечень и описание программных мероприятий </vt:lpstr>
      <vt:lpstr>Перечень и описание программных мероприятий </vt:lpstr>
      <vt:lpstr>Перечень и описание программных мероприятий </vt:lpstr>
      <vt:lpstr>Перечень и описание программных мероприятий</vt:lpstr>
      <vt:lpstr>Перечень и описание программных мероприятий</vt:lpstr>
      <vt:lpstr>Перечень и описание программных мероприятий</vt:lpstr>
      <vt:lpstr>Перечень и описание программных мероприятий</vt:lpstr>
      <vt:lpstr>Система управления реализацией Программы</vt:lpstr>
      <vt:lpstr>Целевые индикаторы, характеризующие результативность  Программы на 2013 – 2020 г.г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</dc:creator>
  <cp:lastModifiedBy>worker2012</cp:lastModifiedBy>
  <cp:revision>46</cp:revision>
  <dcterms:created xsi:type="dcterms:W3CDTF">2013-09-15T06:41:50Z</dcterms:created>
  <dcterms:modified xsi:type="dcterms:W3CDTF">2014-05-23T04:41:47Z</dcterms:modified>
</cp:coreProperties>
</file>